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1128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64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40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764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938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94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149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118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049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4711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343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9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5938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8409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4941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014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111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504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4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34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094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510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15100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B156C42F-AEB0-4BEF-8EA6-CC4AB6A206BA}" type="datetimeFigureOut">
              <a:rPr lang="en-US" smtClean="0"/>
              <a:t>9/21/2012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AD8AF9C3-7F49-447A-BAF5-C9CE893BAFDF}" type="slidenum">
              <a:rPr lang="en-US" smtClean="0"/>
              <a:t>‹#›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4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prepare an “A” paper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898239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Use formal writing:  no “I, YOU, me, us” etc.</a:t>
            </a:r>
          </a:p>
          <a:p>
            <a:r>
              <a:rPr lang="en-US" sz="2400" dirty="0" smtClean="0"/>
              <a:t>Advanced verb choice and vocabulary</a:t>
            </a:r>
          </a:p>
          <a:p>
            <a:r>
              <a:rPr lang="en-US" sz="2400" dirty="0" smtClean="0"/>
              <a:t>Sophisticated sentences</a:t>
            </a:r>
          </a:p>
          <a:p>
            <a:r>
              <a:rPr lang="en-US" sz="2400" dirty="0" smtClean="0"/>
              <a:t>Thesis driven topic sentence</a:t>
            </a:r>
          </a:p>
          <a:p>
            <a:r>
              <a:rPr lang="en-US" sz="2400" dirty="0" smtClean="0"/>
              <a:t>6 quote/paraphrase minimum with…</a:t>
            </a:r>
          </a:p>
          <a:p>
            <a:r>
              <a:rPr lang="en-US" sz="2400" dirty="0" smtClean="0"/>
              <a:t>Parenthetical citations</a:t>
            </a:r>
          </a:p>
          <a:p>
            <a:r>
              <a:rPr lang="en-US" sz="2400" dirty="0" smtClean="0"/>
              <a:t>Use lead ins for quotes</a:t>
            </a:r>
          </a:p>
          <a:p>
            <a:r>
              <a:rPr lang="en-US" sz="2400" dirty="0" smtClean="0"/>
              <a:t>Turnitin.com</a:t>
            </a:r>
          </a:p>
          <a:p>
            <a:r>
              <a:rPr lang="en-US" sz="2400" dirty="0" smtClean="0"/>
              <a:t>Look at the final copy checklist &amp; rubric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4732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(Miller. I. 1239)</a:t>
            </a:r>
          </a:p>
          <a:p>
            <a:r>
              <a:rPr lang="en-US" dirty="0" smtClean="0"/>
              <a:t>“You are the devil!” (Miller. I. 1239).</a:t>
            </a:r>
          </a:p>
          <a:p>
            <a:r>
              <a:rPr lang="en-US" dirty="0" smtClean="0"/>
              <a:t>Parris says, “hey man” (Miller. I. 1239).</a:t>
            </a:r>
          </a:p>
          <a:p>
            <a:r>
              <a:rPr lang="en-US" dirty="0" smtClean="0"/>
              <a:t>(author page number)</a:t>
            </a:r>
          </a:p>
          <a:p>
            <a:endParaRPr lang="en-US" dirty="0" smtClean="0"/>
          </a:p>
          <a:p>
            <a:r>
              <a:rPr lang="en-US" dirty="0" smtClean="0"/>
              <a:t>Online Sources: </a:t>
            </a:r>
          </a:p>
          <a:p>
            <a:r>
              <a:rPr lang="en-US" dirty="0" smtClean="0"/>
              <a:t>(Miller)</a:t>
            </a:r>
          </a:p>
          <a:p>
            <a:r>
              <a:rPr lang="en-US" dirty="0" smtClean="0"/>
              <a:t>Ex. (Jackson)</a:t>
            </a:r>
          </a:p>
          <a:p>
            <a:r>
              <a:rPr lang="en-US" dirty="0" smtClean="0"/>
              <a:t>Online research</a:t>
            </a:r>
          </a:p>
          <a:p>
            <a:r>
              <a:rPr lang="en-US" dirty="0" smtClean="0"/>
              <a:t>(author or title)</a:t>
            </a:r>
          </a:p>
          <a:p>
            <a:r>
              <a:rPr lang="en-US" dirty="0" smtClean="0"/>
              <a:t>(Jackson)  (The </a:t>
            </a:r>
            <a:r>
              <a:rPr lang="en-US" dirty="0"/>
              <a:t>L</a:t>
            </a:r>
            <a:r>
              <a:rPr lang="en-US" dirty="0" smtClean="0"/>
              <a:t>ove of Proctor)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9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Lead 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Lead ins introduce your quote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(see doc)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A paragraph should contain</a:t>
            </a:r>
          </a:p>
          <a:p>
            <a:pPr lvl="1"/>
            <a:r>
              <a:rPr lang="en-US" dirty="0" smtClean="0"/>
              <a:t>Claim</a:t>
            </a:r>
          </a:p>
          <a:p>
            <a:pPr lvl="1"/>
            <a:r>
              <a:rPr lang="en-US" dirty="0" smtClean="0"/>
              <a:t>Evidence (quote)</a:t>
            </a:r>
          </a:p>
          <a:p>
            <a:pPr lvl="1"/>
            <a:r>
              <a:rPr lang="en-US" dirty="0" smtClean="0"/>
              <a:t>Commentary (your analysis as it relates to the thesis)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48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</TotalTime>
  <Words>129</Words>
  <Application>Microsoft Office PowerPoint</Application>
  <PresentationFormat>On-screen Show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iRespondQuestionMaster</vt:lpstr>
      <vt:lpstr>iRespondGraphMaster</vt:lpstr>
      <vt:lpstr>Autumn</vt:lpstr>
      <vt:lpstr>PowerPoint Presentation</vt:lpstr>
      <vt:lpstr>How to prepare an “A” paper</vt:lpstr>
      <vt:lpstr>PowerPoint Presentation</vt:lpstr>
      <vt:lpstr>Lead ins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Beth Ragland</dc:creator>
  <cp:lastModifiedBy>Beth Ragland</cp:lastModifiedBy>
  <cp:revision>8</cp:revision>
  <dcterms:created xsi:type="dcterms:W3CDTF">2012-09-21T11:48:20Z</dcterms:created>
  <dcterms:modified xsi:type="dcterms:W3CDTF">2012-09-21T19:34:16Z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oReflect">
    <vt:bool>false</vt:bool>
  </property>
  <property fmtid="{D5CDD505-2E9C-101B-9397-08002B2CF9AE}" pid="3" name="KeepGraph">
    <vt:bool>false</vt:bool>
  </property>
</Properties>
</file>